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40" r:id="rId15"/>
    <p:sldId id="441" r:id="rId16"/>
    <p:sldId id="432" r:id="rId17"/>
    <p:sldId id="442" r:id="rId18"/>
    <p:sldId id="444" r:id="rId19"/>
    <p:sldId id="447" r:id="rId20"/>
    <p:sldId id="446" r:id="rId21"/>
    <p:sldId id="436" r:id="rId22"/>
    <p:sldId id="459" r:id="rId23"/>
    <p:sldId id="460" r:id="rId24"/>
    <p:sldId id="437" r:id="rId25"/>
    <p:sldId id="448" r:id="rId26"/>
    <p:sldId id="458" r:id="rId27"/>
    <p:sldId id="449" r:id="rId28"/>
    <p:sldId id="453" r:id="rId29"/>
    <p:sldId id="451" r:id="rId30"/>
    <p:sldId id="452" r:id="rId31"/>
    <p:sldId id="454" r:id="rId32"/>
    <p:sldId id="456" r:id="rId33"/>
    <p:sldId id="461" r:id="rId34"/>
    <p:sldId id="405" r:id="rId35"/>
    <p:sldId id="293" r:id="rId36"/>
    <p:sldId id="306" r:id="rId37"/>
    <p:sldId id="450" r:id="rId38"/>
    <p:sldId id="457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476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validação cruzada 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 </a:t>
            </a:r>
            <a:r>
              <a:rPr lang="pt-BR" b="0" i="0">
                <a:effectLst/>
              </a:rPr>
              <a:t>na prática.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divide o conjunto de dados em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subconjuntos, chamados dobras (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avaliando o modelo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vezes 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calcula-se a média e a variância das</a:t>
                </a:r>
                <a:r>
                  <a:rPr lang="pt-BR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métricas individuais de desempenho para fornecer uma única métrica geral do modelo.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7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50039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estratégias mais eficazes para melhorar a capacidade de generalização 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interromper o treinamento do modelo assim que o desempenho no conjunto de validação começa a piorar,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"desligar" ou "descartar" um subconjunto dos neurônios em cada camada,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modelo fica menos complexo, diminuindo as chances de sobreajuste.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Heuristicamente, quando desligamos diferentes conjuntos de neurônios, é como se estivéssemos treinando várias redes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inferência, os resultados dessas redes são ponderados 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diferentes redes se adaptarão de diferentes maneiras,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reduzir o sobreajuste.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aumentar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criando novos exemplos a partir dos dados existentes.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imagens, podemos aplicar </a:t>
            </a:r>
            <a:r>
              <a:rPr lang="pt-BR" b="0" i="0" dirty="0">
                <a:effectLst/>
              </a:rPr>
              <a:t>transformações, como rotação, espelhamento e corte, modificação do brilho, adição de ruído, desfoque, etc.</a:t>
            </a:r>
          </a:p>
          <a:p>
            <a:r>
              <a:rPr lang="pt-BR" dirty="0"/>
              <a:t>O </a:t>
            </a:r>
            <a:r>
              <a:rPr lang="pt-BR" b="1" i="1" dirty="0"/>
              <a:t>data a</a:t>
            </a:r>
            <a:r>
              <a:rPr lang="pt-BR" b="1" i="1" dirty="0">
                <a:effectLst/>
              </a:rPr>
              <a:t>ugmentation</a:t>
            </a:r>
            <a:r>
              <a:rPr lang="pt-BR" dirty="0"/>
              <a:t> torna </a:t>
            </a:r>
            <a:r>
              <a:rPr lang="pt-BR" dirty="0" err="1"/>
              <a:t>CNNs</a:t>
            </a:r>
            <a:r>
              <a:rPr lang="pt-BR" dirty="0"/>
              <a:t> </a:t>
            </a:r>
            <a:r>
              <a:rPr lang="pt-BR" b="1" i="1" dirty="0"/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reconhecer padrões independentemente da orientação.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modelo excessivamente complexo tem grandes chances de se sobreajustar. </a:t>
            </a:r>
          </a:p>
          <a:p>
            <a:r>
              <a:rPr lang="pt-BR" dirty="0"/>
              <a:t>Portanto, </a:t>
            </a:r>
            <a:r>
              <a:rPr lang="pt-BR" b="0" i="0" dirty="0">
                <a:effectLst/>
              </a:rPr>
              <a:t>modelos menos complexos (i.e., mais simples), com menos parâmetros, tendem a não se sobreajustar e a generalizar melhor.</a:t>
            </a:r>
            <a:endParaRPr lang="pt-BR" dirty="0"/>
          </a:p>
          <a:p>
            <a:r>
              <a:rPr lang="pt-BR" dirty="0"/>
              <a:t>O objetivo é encontrar um modelo com complexidade suficiente para capturar o padrão geral por trás dos dados.</a:t>
            </a:r>
          </a:p>
          <a:p>
            <a:r>
              <a:rPr lang="pt-BR" b="0" i="0" dirty="0">
                <a:effectLst/>
              </a:rPr>
              <a:t>Otimização hiperparamétrica pode ajustar a complexidade do modelo e encontrar a configuração que oferece um bom equilíbrio entre viés e variância.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T</a:t>
            </a:r>
            <a:r>
              <a:rPr lang="pt-BR" b="0" i="1" dirty="0" err="1">
                <a:effectLst/>
              </a:rPr>
              <a:t>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6" y="1825624"/>
            <a:ext cx="587432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rede treinada para classificar imagens em 100 categorias diferentes, incluindo animais, plantas, 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nova rede para classificar tipos específicos de veículos.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podemos reutilizar partes da primeira rede.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pode evitar que o novo modelo sobreajuste, pois ele já começa com características relevantes.</a:t>
            </a:r>
          </a:p>
          <a:p>
            <a:r>
              <a:rPr lang="pt-BR" b="0" i="0" dirty="0">
                <a:effectLst/>
              </a:rPr>
              <a:t>Como o modelo pré-treinado já adquiriu um bom entendimento de características genéricas em uma tarefa relacionada, o novo modelo pode exigir menos dados de treinamento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</a:t>
            </a:r>
            <a:r>
              <a:rPr lang="pt-BR" b="0" i="1" dirty="0" err="1">
                <a:effectLst/>
              </a:rPr>
              <a:t>learning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é particularmente útil quando os dados de treinamento são escassos, o que é uma situação propensa ao sobreajuste.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r>
              <a:rPr lang="pt-BR" b="0" i="0" dirty="0">
                <a:effectLst/>
              </a:rPr>
              <a:t> acelera consideravelmente o treinamento.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rede convolucional como exemplo.</a:t>
            </a:r>
          </a:p>
          <a:p>
            <a:r>
              <a:rPr lang="pt-BR" dirty="0"/>
              <a:t>Nestas redes, as camadas convolucionais iniciais, aprendem a detectar características simples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c</a:t>
            </a:r>
            <a:r>
              <a:rPr lang="pt-BR" b="0" i="0" dirty="0">
                <a:effectLst/>
              </a:rPr>
              <a:t>amadas intermediárias, baseando-se nas características aprendidas pelas camadas anteriores, aprendem a detectar características mais complexas,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camadas mais profundas, combinando as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características detectadas pelas camadas anteriores, </a:t>
            </a:r>
            <a:r>
              <a:rPr lang="pt-BR" b="0" i="0" dirty="0">
                <a:effectLst/>
              </a:rPr>
              <a:t>a rede convolucional tende a aprender características de alto nível,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279" y="1825624"/>
            <a:ext cx="6504212" cy="5032375"/>
          </a:xfrm>
        </p:spPr>
        <p:txBody>
          <a:bodyPr>
            <a:normAutofit/>
          </a:bodyPr>
          <a:lstStyle/>
          <a:p>
            <a:r>
              <a:rPr lang="pt-BR" dirty="0"/>
              <a:t>A figura ao lado mostra 11 amostras ruidosas.</a:t>
            </a:r>
          </a:p>
          <a:p>
            <a:r>
              <a:rPr lang="pt-BR" dirty="0"/>
              <a:t>Elas são aproximadas por uma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dirty="0"/>
              <a:t>Combinando conceitos simples, como cantos e contornos, com conceitos mais complexos, como partes de um objeto, uma rede convolucional aprende a detectar pessoas,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(i.e., gradiente descendente) aos pesos das camadas finais (i.e., ajuste fino).</a:t>
            </a:r>
          </a:p>
          <a:p>
            <a:r>
              <a:rPr lang="pt-BR" dirty="0"/>
              <a:t>Se a tarefa da rede neural pré-treinada for muito similar à nova tarefa, pode-se treinar apenas as camadas densas.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/>
          </a:bodyPr>
          <a:lstStyle/>
          <a:p>
            <a:r>
              <a:rPr lang="pt-BR" dirty="0"/>
              <a:t>Em geral, começamos com todas as camadas congeladas, com exceção da camada densa de saída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dirty="0"/>
              <a:t>Treinamos o modelo e verificamos seu desempenho.</a:t>
            </a:r>
          </a:p>
          <a:p>
            <a:r>
              <a:rPr lang="pt-BR" dirty="0"/>
              <a:t>Na sequência, descongelamos uma ou duas camadas ocultas do topo da rede e a treinamos para ver se seu desempenho melhora.</a:t>
            </a:r>
          </a:p>
          <a:p>
            <a:r>
              <a:rPr lang="pt-BR" dirty="0"/>
              <a:t>Esse processo pode ser repetido até que não se obtenha mais melhorias no desempenho.</a:t>
            </a:r>
          </a:p>
          <a:p>
            <a:r>
              <a:rPr lang="pt-BR" dirty="0"/>
              <a:t>Quanto mais dados de treinamento tivermos, mais camadas podemos descongelar.</a:t>
            </a:r>
          </a:p>
          <a:p>
            <a:r>
              <a:rPr lang="pt-BR" dirty="0"/>
              <a:t>Também é útil reduzir a taxa de aprendizado ao descongelar camadas, pois isso evitará destruir seus pesos já ajustados.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/>
              <a:t>Exercício #1: Sobreajuste em dados não ruidosos.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00B050"/>
                </a:solidFill>
              </a:rPr>
              <a:t>variação residual </a:t>
            </a:r>
            <a:r>
              <a:rPr lang="pt-BR" dirty="0"/>
              <a:t>(i.e., o ruído),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09328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sensível 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será diferente para cada conjunto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 distancia do padrão geral por trás dos dados.</a:t>
            </a:r>
          </a:p>
          <a:p>
            <a:r>
              <a:rPr lang="pt-BR" dirty="0"/>
              <a:t>Ou seja,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 </a:t>
            </a:r>
            <a:r>
              <a:rPr lang="pt-BR" b="0" dirty="0">
                <a:effectLst/>
              </a:rPr>
              <a:t>como no exemplo anterior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são limitados 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 ou outliers 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conjunto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16099</TotalTime>
  <Words>4670</Words>
  <Application>Microsoft Office PowerPoint</Application>
  <PresentationFormat>Widescreen</PresentationFormat>
  <Paragraphs>339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2570</cp:revision>
  <dcterms:created xsi:type="dcterms:W3CDTF">2020-01-20T13:50:05Z</dcterms:created>
  <dcterms:modified xsi:type="dcterms:W3CDTF">2023-10-03T01:46:40Z</dcterms:modified>
</cp:coreProperties>
</file>